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8" r:id="rId3"/>
    <p:sldId id="259" r:id="rId4"/>
    <p:sldId id="261" r:id="rId5"/>
    <p:sldId id="260" r:id="rId6"/>
    <p:sldId id="262" r:id="rId7"/>
    <p:sldId id="263" r:id="rId8"/>
    <p:sldId id="264" r:id="rId9"/>
    <p:sldId id="266" r:id="rId10"/>
    <p:sldId id="267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218087-C4C1-4A3A-B41D-3CF308DC6D59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002571-D425-49B5-9322-D4149C6CA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1842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002571-D425-49B5-9322-D4149C6CAE6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1268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002571-D425-49B5-9322-D4149C6CAE6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962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002571-D425-49B5-9322-D4149C6CAE6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8537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002571-D425-49B5-9322-D4149C6CAE6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0684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002571-D425-49B5-9322-D4149C6CAE6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70162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002571-D425-49B5-9322-D4149C6CAE61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2261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002571-D425-49B5-9322-D4149C6CAE61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02611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002571-D425-49B5-9322-D4149C6CAE61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7082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002571-D425-49B5-9322-D4149C6CAE61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5350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002571-D425-49B5-9322-D4149C6CAE61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7384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C507C-E368-43E8-8EDD-BA7C7FB470CD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75D8-90CC-4F37-92F6-55EA5B28F4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31586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C507C-E368-43E8-8EDD-BA7C7FB470CD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75D8-90CC-4F37-92F6-55EA5B28F4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7562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C507C-E368-43E8-8EDD-BA7C7FB470CD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75D8-90CC-4F37-92F6-55EA5B28F4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2437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C507C-E368-43E8-8EDD-BA7C7FB470CD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75D8-90CC-4F37-92F6-55EA5B28F4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8243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C507C-E368-43E8-8EDD-BA7C7FB470CD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75D8-90CC-4F37-92F6-55EA5B28F4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209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C507C-E368-43E8-8EDD-BA7C7FB470CD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75D8-90CC-4F37-92F6-55EA5B28F4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24578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C507C-E368-43E8-8EDD-BA7C7FB470CD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75D8-90CC-4F37-92F6-55EA5B28F4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9773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C507C-E368-43E8-8EDD-BA7C7FB470CD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75D8-90CC-4F37-92F6-55EA5B28F4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4263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C507C-E368-43E8-8EDD-BA7C7FB470CD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75D8-90CC-4F37-92F6-55EA5B28F4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7311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C507C-E368-43E8-8EDD-BA7C7FB470CD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75D8-90CC-4F37-92F6-55EA5B28F4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0417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C507C-E368-43E8-8EDD-BA7C7FB470CD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75D8-90CC-4F37-92F6-55EA5B28F4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3380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4C507C-E368-43E8-8EDD-BA7C7FB470CD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B075D8-90CC-4F37-92F6-55EA5B28F4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332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png"/><Relationship Id="rId5" Type="http://schemas.openxmlformats.org/officeDocument/2006/relationships/image" Target="../media/image4.jp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3.png"/><Relationship Id="rId5" Type="http://schemas.openxmlformats.org/officeDocument/2006/relationships/image" Target="../media/image5.jp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3.png"/><Relationship Id="rId5" Type="http://schemas.openxmlformats.org/officeDocument/2006/relationships/image" Target="../media/image7.jpe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3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3.png"/><Relationship Id="rId5" Type="http://schemas.openxmlformats.org/officeDocument/2006/relationships/image" Target="../media/image9.jp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3.png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3.png"/><Relationship Id="rId5" Type="http://schemas.openxmlformats.org/officeDocument/2006/relationships/image" Target="../media/image11.png"/><Relationship Id="rId4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57201" y="368710"/>
            <a:ext cx="11371006" cy="6061587"/>
          </a:xfrm>
          <a:prstGeom prst="roundRect">
            <a:avLst/>
          </a:prstGeom>
          <a:noFill/>
          <a:ln w="139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943893" y="1376553"/>
            <a:ext cx="644504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Kristen ITC" panose="03050502040202030202" pitchFamily="66" charset="0"/>
              </a:rPr>
              <a:t>Cymraeg yn y </a:t>
            </a:r>
            <a:r>
              <a:rPr lang="en-GB" sz="4000" dirty="0" err="1">
                <a:latin typeface="Kristen ITC" panose="03050502040202030202" pitchFamily="66" charset="0"/>
              </a:rPr>
              <a:t>cartref</a:t>
            </a:r>
            <a:r>
              <a:rPr lang="en-GB" sz="4000" dirty="0">
                <a:latin typeface="Kristen ITC" panose="03050502040202030202" pitchFamily="66" charset="0"/>
              </a:rPr>
              <a:t>!</a:t>
            </a:r>
          </a:p>
          <a:p>
            <a:r>
              <a:rPr lang="en-GB" sz="4000" dirty="0">
                <a:solidFill>
                  <a:srgbClr val="FF0000"/>
                </a:solidFill>
                <a:latin typeface="Kristen ITC" panose="03050502040202030202" pitchFamily="66" charset="0"/>
              </a:rPr>
              <a:t>Welsh at home!</a:t>
            </a:r>
          </a:p>
          <a:p>
            <a:endParaRPr lang="en-GB" sz="40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2400" dirty="0">
                <a:latin typeface="Kristen ITC" panose="03050502040202030202" pitchFamily="66" charset="0"/>
              </a:rPr>
              <a:t>Beth am </a:t>
            </a:r>
            <a:r>
              <a:rPr lang="en-GB" sz="2400" dirty="0" err="1">
                <a:latin typeface="Kristen ITC" panose="03050502040202030202" pitchFamily="66" charset="0"/>
              </a:rPr>
              <a:t>siarad</a:t>
            </a:r>
            <a:r>
              <a:rPr lang="en-GB" sz="2400" dirty="0">
                <a:latin typeface="Kristen ITC" panose="03050502040202030202" pitchFamily="66" charset="0"/>
              </a:rPr>
              <a:t> Cymraeg </a:t>
            </a:r>
            <a:r>
              <a:rPr lang="en-GB" sz="2400" dirty="0" err="1">
                <a:latin typeface="Kristen ITC" panose="03050502040202030202" pitchFamily="66" charset="0"/>
              </a:rPr>
              <a:t>efo</a:t>
            </a:r>
            <a:r>
              <a:rPr lang="en-GB" sz="2400" dirty="0">
                <a:latin typeface="Kristen ITC" panose="03050502040202030202" pitchFamily="66" charset="0"/>
              </a:rPr>
              <a:t> </a:t>
            </a:r>
            <a:r>
              <a:rPr lang="en-GB" sz="2400" dirty="0" err="1">
                <a:latin typeface="Kristen ITC" panose="03050502040202030202" pitchFamily="66" charset="0"/>
              </a:rPr>
              <a:t>dy</a:t>
            </a:r>
            <a:r>
              <a:rPr lang="en-GB" sz="2400" dirty="0">
                <a:latin typeface="Kristen ITC" panose="03050502040202030202" pitchFamily="66" charset="0"/>
              </a:rPr>
              <a:t> </a:t>
            </a:r>
            <a:r>
              <a:rPr lang="en-GB" sz="2400" dirty="0" err="1">
                <a:latin typeface="Kristen ITC" panose="03050502040202030202" pitchFamily="66" charset="0"/>
              </a:rPr>
              <a:t>deulu</a:t>
            </a:r>
            <a:r>
              <a:rPr lang="en-GB" sz="2400" dirty="0">
                <a:latin typeface="Kristen ITC" panose="03050502040202030202" pitchFamily="66" charset="0"/>
              </a:rPr>
              <a:t>?</a:t>
            </a:r>
          </a:p>
          <a:p>
            <a:endParaRPr lang="en-GB" sz="2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2400" dirty="0">
                <a:solidFill>
                  <a:srgbClr val="FF0000"/>
                </a:solidFill>
                <a:latin typeface="Kristen ITC" panose="03050502040202030202" pitchFamily="66" charset="0"/>
              </a:rPr>
              <a:t>What about speaking some Welsh with your family?</a:t>
            </a:r>
          </a:p>
          <a:p>
            <a:r>
              <a:rPr lang="en-GB" sz="2400" dirty="0">
                <a:solidFill>
                  <a:srgbClr val="FF0000"/>
                </a:solidFill>
                <a:latin typeface="Kristen ITC" panose="03050502040202030202" pitchFamily="66" charset="0"/>
              </a:rPr>
              <a:t>Use the different cards to practise your Welsh and have fun!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82" t="8730" r="14889" b="15675"/>
          <a:stretch/>
        </p:blipFill>
        <p:spPr>
          <a:xfrm>
            <a:off x="7066831" y="668380"/>
            <a:ext cx="4244078" cy="5283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7113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57201" y="368710"/>
            <a:ext cx="11371006" cy="6061587"/>
          </a:xfrm>
          <a:prstGeom prst="roundRect">
            <a:avLst/>
          </a:prstGeom>
          <a:noFill/>
          <a:ln w="139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899650" y="723453"/>
            <a:ext cx="69169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Kristen ITC" panose="03050502040202030202" pitchFamily="66" charset="0"/>
              </a:rPr>
              <a:t>Amser</a:t>
            </a:r>
            <a:r>
              <a:rPr lang="en-GB" dirty="0">
                <a:latin typeface="Kristen ITC" panose="03050502040202030202" pitchFamily="66" charset="0"/>
              </a:rPr>
              <a:t> </a:t>
            </a:r>
            <a:r>
              <a:rPr lang="en-GB" dirty="0" err="1">
                <a:latin typeface="Kristen ITC" panose="03050502040202030202" pitchFamily="66" charset="0"/>
              </a:rPr>
              <a:t>bwyd</a:t>
            </a:r>
            <a:r>
              <a:rPr lang="en-GB" dirty="0">
                <a:latin typeface="Kristen ITC" panose="03050502040202030202" pitchFamily="66" charset="0"/>
              </a:rPr>
              <a:t> – </a:t>
            </a:r>
            <a:r>
              <a:rPr lang="en-GB" dirty="0">
                <a:solidFill>
                  <a:srgbClr val="FF0000"/>
                </a:solidFill>
                <a:latin typeface="Kristen ITC" panose="03050502040202030202" pitchFamily="66" charset="0"/>
              </a:rPr>
              <a:t>meal times</a:t>
            </a:r>
          </a:p>
          <a:p>
            <a:r>
              <a:rPr lang="en-GB" dirty="0">
                <a:solidFill>
                  <a:srgbClr val="FF0000"/>
                </a:solidFill>
                <a:latin typeface="Kristen ITC" panose="03050502040202030202" pitchFamily="66" charset="0"/>
              </a:rPr>
              <a:t>Practise your Cymraeg with a partner! Then, try to change the words that are underlined and add something different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8983" y="553992"/>
            <a:ext cx="2410382" cy="136956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224115" y="1970814"/>
            <a:ext cx="5117691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000" dirty="0">
                <a:latin typeface="Kristen ITC" panose="03050502040202030202" pitchFamily="66" charset="0"/>
              </a:rPr>
              <a:t>Beth sydd i </a:t>
            </a:r>
            <a:r>
              <a:rPr lang="cy-GB" sz="2000" u="sng" dirty="0">
                <a:latin typeface="Kristen ITC" panose="03050502040202030202" pitchFamily="66" charset="0"/>
              </a:rPr>
              <a:t>ginio, Mam</a:t>
            </a:r>
            <a:r>
              <a:rPr lang="cy-GB" sz="2000" dirty="0">
                <a:latin typeface="Kristen ITC" panose="03050502040202030202" pitchFamily="66" charset="0"/>
              </a:rPr>
              <a:t>?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Brechdanau </a:t>
            </a:r>
            <a:r>
              <a:rPr lang="cy-GB" sz="2000" u="sng" dirty="0">
                <a:latin typeface="Kristen ITC" panose="03050502040202030202" pitchFamily="66" charset="0"/>
              </a:rPr>
              <a:t>bacwn a sosej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Cŵ</a:t>
            </a:r>
            <a:r>
              <a:rPr lang="cy-GB" sz="2000" dirty="0">
                <a:latin typeface="Trebuchet MS" panose="020B0603020202020204" pitchFamily="34" charset="0"/>
              </a:rPr>
              <a:t>l! </a:t>
            </a:r>
            <a:r>
              <a:rPr lang="cy-GB" sz="2000" dirty="0" err="1">
                <a:latin typeface="Kristen ITC" panose="03050502040202030202" pitchFamily="66" charset="0"/>
              </a:rPr>
              <a:t>Ga</a:t>
            </a:r>
            <a:r>
              <a:rPr lang="cy-GB" sz="2000" dirty="0">
                <a:latin typeface="Kristen ITC" panose="03050502040202030202" pitchFamily="66" charset="0"/>
              </a:rPr>
              <a:t> i </a:t>
            </a:r>
            <a:r>
              <a:rPr lang="cy-GB" sz="2000" dirty="0" err="1">
                <a:latin typeface="Kristen ITC" panose="03050502040202030202" pitchFamily="66" charset="0"/>
              </a:rPr>
              <a:t>sôs</a:t>
            </a:r>
            <a:r>
              <a:rPr lang="cy-GB" sz="2000" dirty="0">
                <a:latin typeface="Kristen ITC" panose="03050502040202030202" pitchFamily="66" charset="0"/>
              </a:rPr>
              <a:t> coch hefyd?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Wrth gwrs. Wyt ti eisiau </a:t>
            </a:r>
            <a:r>
              <a:rPr lang="cy-GB" sz="2000" u="sng" dirty="0">
                <a:latin typeface="Kristen ITC" panose="03050502040202030202" pitchFamily="66" charset="0"/>
              </a:rPr>
              <a:t>dŵr</a:t>
            </a:r>
            <a:r>
              <a:rPr lang="cy-GB" sz="2000" dirty="0">
                <a:latin typeface="Kristen ITC" panose="03050502040202030202" pitchFamily="66" charset="0"/>
              </a:rPr>
              <a:t> i yfed?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Dim diolch. Dw i eisiau </a:t>
            </a:r>
            <a:r>
              <a:rPr lang="cy-GB" sz="2000" u="sng" dirty="0">
                <a:latin typeface="Kristen ITC" panose="03050502040202030202" pitchFamily="66" charset="0"/>
              </a:rPr>
              <a:t>sudd oren </a:t>
            </a:r>
            <a:r>
              <a:rPr lang="cy-GB" sz="2000" dirty="0">
                <a:latin typeface="Kristen ITC" panose="03050502040202030202" pitchFamily="66" charset="0"/>
              </a:rPr>
              <a:t>plîs.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O bechod! Does dim </a:t>
            </a:r>
            <a:r>
              <a:rPr lang="cy-GB" sz="2000" u="sng" dirty="0">
                <a:latin typeface="Kristen ITC" panose="03050502040202030202" pitchFamily="66" charset="0"/>
              </a:rPr>
              <a:t>sudd</a:t>
            </a:r>
            <a:r>
              <a:rPr lang="cy-GB" sz="2000" dirty="0">
                <a:latin typeface="Kristen ITC" panose="03050502040202030202" pitchFamily="66" charset="0"/>
              </a:rPr>
              <a:t> ar ôl.</a:t>
            </a:r>
          </a:p>
        </p:txBody>
      </p:sp>
      <p:sp>
        <p:nvSpPr>
          <p:cNvPr id="8" name="5-Point Star 7"/>
          <p:cNvSpPr/>
          <p:nvPr/>
        </p:nvSpPr>
        <p:spPr>
          <a:xfrm>
            <a:off x="700547" y="4357039"/>
            <a:ext cx="427704" cy="42770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5-Point Star 8"/>
          <p:cNvSpPr/>
          <p:nvPr/>
        </p:nvSpPr>
        <p:spPr>
          <a:xfrm>
            <a:off x="703005" y="3182031"/>
            <a:ext cx="427704" cy="42770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5-Point Star 9"/>
          <p:cNvSpPr/>
          <p:nvPr/>
        </p:nvSpPr>
        <p:spPr>
          <a:xfrm>
            <a:off x="703005" y="1923556"/>
            <a:ext cx="427704" cy="42770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Heart 10"/>
          <p:cNvSpPr/>
          <p:nvPr/>
        </p:nvSpPr>
        <p:spPr>
          <a:xfrm>
            <a:off x="757082" y="5081114"/>
            <a:ext cx="353961" cy="276821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Heart 11"/>
          <p:cNvSpPr/>
          <p:nvPr/>
        </p:nvSpPr>
        <p:spPr>
          <a:xfrm>
            <a:off x="739876" y="3878717"/>
            <a:ext cx="353961" cy="276821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Heart 12"/>
          <p:cNvSpPr/>
          <p:nvPr/>
        </p:nvSpPr>
        <p:spPr>
          <a:xfrm>
            <a:off x="712837" y="2675723"/>
            <a:ext cx="353961" cy="276821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7020229" y="2351260"/>
            <a:ext cx="4607891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What’s for lunch Mum?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Bacon and sausage sandwiches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Cool! Can I have tomato sauce too?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Of course. Do you want water to drink?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No thanks. I want orange squash please.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What a shame! There’s no squash left.</a:t>
            </a: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589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02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57201" y="368710"/>
            <a:ext cx="11371006" cy="6061587"/>
          </a:xfrm>
          <a:prstGeom prst="roundRect">
            <a:avLst/>
          </a:prstGeom>
          <a:noFill/>
          <a:ln w="139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899650" y="723453"/>
            <a:ext cx="69169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Kristen ITC" panose="03050502040202030202" pitchFamily="66" charset="0"/>
              </a:rPr>
              <a:t>Amser</a:t>
            </a:r>
            <a:r>
              <a:rPr lang="en-GB" dirty="0">
                <a:latin typeface="Kristen ITC" panose="03050502040202030202" pitchFamily="66" charset="0"/>
              </a:rPr>
              <a:t> </a:t>
            </a:r>
            <a:r>
              <a:rPr lang="en-GB" dirty="0" err="1">
                <a:latin typeface="Kristen ITC" panose="03050502040202030202" pitchFamily="66" charset="0"/>
              </a:rPr>
              <a:t>deffro</a:t>
            </a:r>
            <a:r>
              <a:rPr lang="en-GB" dirty="0">
                <a:latin typeface="Kristen ITC" panose="03050502040202030202" pitchFamily="66" charset="0"/>
              </a:rPr>
              <a:t> – time to wake up</a:t>
            </a:r>
            <a:endParaRPr lang="en-GB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dirty="0">
                <a:solidFill>
                  <a:srgbClr val="FF0000"/>
                </a:solidFill>
                <a:latin typeface="Kristen ITC" panose="03050502040202030202" pitchFamily="66" charset="0"/>
              </a:rPr>
              <a:t>Practise your Cymraeg with a partner! Then, try to change the words that are underlined and add something different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24114" y="1970814"/>
            <a:ext cx="5732203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000" dirty="0">
                <a:latin typeface="Kristen ITC" panose="03050502040202030202" pitchFamily="66" charset="0"/>
              </a:rPr>
              <a:t>Bore da </a:t>
            </a:r>
            <a:r>
              <a:rPr lang="cy-GB" sz="2000" dirty="0" err="1">
                <a:latin typeface="Kristen ITC" panose="03050502040202030202" pitchFamily="66" charset="0"/>
              </a:rPr>
              <a:t>Ela</a:t>
            </a:r>
            <a:r>
              <a:rPr lang="cy-GB" sz="2000" dirty="0">
                <a:latin typeface="Kristen ITC" panose="03050502040202030202" pitchFamily="66" charset="0"/>
              </a:rPr>
              <a:t>. Amser deffro!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O na Dad! Dw i wedi blino.</a:t>
            </a:r>
            <a:endParaRPr lang="cy-GB" sz="2000" u="sng" dirty="0">
              <a:latin typeface="Kristen ITC" panose="03050502040202030202" pitchFamily="66" charset="0"/>
            </a:endParaRP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Twt lol! Amser codi o’r gwely </a:t>
            </a:r>
            <a:r>
              <a:rPr lang="cy-GB" sz="2000" dirty="0" err="1">
                <a:latin typeface="Kristen ITC" panose="03050502040202030202" pitchFamily="66" charset="0"/>
              </a:rPr>
              <a:t>Ela</a:t>
            </a:r>
            <a:r>
              <a:rPr lang="cy-GB" sz="2000" dirty="0">
                <a:latin typeface="Kristen ITC" panose="03050502040202030202" pitchFamily="66" charset="0"/>
              </a:rPr>
              <a:t>!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O na Dad! Plîs </a:t>
            </a:r>
            <a:r>
              <a:rPr lang="cy-GB" sz="2000" dirty="0" err="1">
                <a:latin typeface="Kristen ITC" panose="03050502040202030202" pitchFamily="66" charset="0"/>
              </a:rPr>
              <a:t>ga</a:t>
            </a:r>
            <a:r>
              <a:rPr lang="cy-GB" sz="2000" dirty="0">
                <a:latin typeface="Kristen ITC" panose="03050502040202030202" pitchFamily="66" charset="0"/>
              </a:rPr>
              <a:t> i aros yn y gwely?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Na chei!. Dos i ‘</a:t>
            </a:r>
            <a:r>
              <a:rPr lang="cy-GB" sz="2000" dirty="0" err="1">
                <a:latin typeface="Kristen ITC" panose="03050502040202030202" pitchFamily="66" charset="0"/>
              </a:rPr>
              <a:t>molchi</a:t>
            </a:r>
            <a:r>
              <a:rPr lang="cy-GB" sz="2000" dirty="0">
                <a:latin typeface="Kristen ITC" panose="03050502040202030202" pitchFamily="66" charset="0"/>
              </a:rPr>
              <a:t> cyn brecwast.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Brecwast! Blasus iawn! Dw i’n mynd i ‘</a:t>
            </a:r>
            <a:r>
              <a:rPr lang="cy-GB" sz="2000" dirty="0" err="1">
                <a:latin typeface="Kristen ITC" panose="03050502040202030202" pitchFamily="66" charset="0"/>
              </a:rPr>
              <a:t>molchi</a:t>
            </a:r>
            <a:r>
              <a:rPr lang="cy-GB" sz="2000" dirty="0">
                <a:latin typeface="Kristen ITC" panose="03050502040202030202" pitchFamily="66" charset="0"/>
              </a:rPr>
              <a:t>.</a:t>
            </a:r>
          </a:p>
        </p:txBody>
      </p:sp>
      <p:sp>
        <p:nvSpPr>
          <p:cNvPr id="8" name="5-Point Star 7"/>
          <p:cNvSpPr/>
          <p:nvPr/>
        </p:nvSpPr>
        <p:spPr>
          <a:xfrm>
            <a:off x="700547" y="4357039"/>
            <a:ext cx="427704" cy="42770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5-Point Star 8"/>
          <p:cNvSpPr/>
          <p:nvPr/>
        </p:nvSpPr>
        <p:spPr>
          <a:xfrm>
            <a:off x="703005" y="3182031"/>
            <a:ext cx="427704" cy="42770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5-Point Star 9"/>
          <p:cNvSpPr/>
          <p:nvPr/>
        </p:nvSpPr>
        <p:spPr>
          <a:xfrm>
            <a:off x="703005" y="1923556"/>
            <a:ext cx="427704" cy="42770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Heart 10"/>
          <p:cNvSpPr/>
          <p:nvPr/>
        </p:nvSpPr>
        <p:spPr>
          <a:xfrm>
            <a:off x="757082" y="5081114"/>
            <a:ext cx="353961" cy="276821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Heart 11"/>
          <p:cNvSpPr/>
          <p:nvPr/>
        </p:nvSpPr>
        <p:spPr>
          <a:xfrm>
            <a:off x="739876" y="3878717"/>
            <a:ext cx="353961" cy="276821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Heart 12"/>
          <p:cNvSpPr/>
          <p:nvPr/>
        </p:nvSpPr>
        <p:spPr>
          <a:xfrm>
            <a:off x="712837" y="2675723"/>
            <a:ext cx="353961" cy="276821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7069388" y="2478644"/>
            <a:ext cx="5041494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Good morning Ela. Time to wake up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Oh no Dad! I’m tired.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Nonsense! Time to get up out of bed Ela!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Oh no Dad! Please can I stay in bed?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No you can’t. Go and have a wash before breakfast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Breakfast! Very tasty! I’m going to have a wash.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0323" y="595489"/>
            <a:ext cx="1857483" cy="1857483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06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13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57201" y="368710"/>
            <a:ext cx="11371006" cy="6061587"/>
          </a:xfrm>
          <a:prstGeom prst="roundRect">
            <a:avLst/>
          </a:prstGeom>
          <a:noFill/>
          <a:ln w="139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899650" y="723453"/>
            <a:ext cx="69169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Kristen ITC" panose="03050502040202030202" pitchFamily="66" charset="0"/>
              </a:rPr>
              <a:t>Gwylio</a:t>
            </a:r>
            <a:r>
              <a:rPr lang="en-GB" dirty="0">
                <a:latin typeface="Kristen ITC" panose="03050502040202030202" pitchFamily="66" charset="0"/>
              </a:rPr>
              <a:t> </a:t>
            </a:r>
            <a:r>
              <a:rPr lang="en-GB" dirty="0" err="1">
                <a:latin typeface="Kristen ITC" panose="03050502040202030202" pitchFamily="66" charset="0"/>
              </a:rPr>
              <a:t>teledu</a:t>
            </a:r>
            <a:r>
              <a:rPr lang="en-GB" dirty="0">
                <a:latin typeface="Kristen ITC" panose="03050502040202030202" pitchFamily="66" charset="0"/>
              </a:rPr>
              <a:t> – </a:t>
            </a:r>
            <a:r>
              <a:rPr lang="en-GB" dirty="0">
                <a:solidFill>
                  <a:srgbClr val="FF0000"/>
                </a:solidFill>
                <a:latin typeface="Kristen ITC" panose="03050502040202030202" pitchFamily="66" charset="0"/>
              </a:rPr>
              <a:t>watching television</a:t>
            </a:r>
          </a:p>
          <a:p>
            <a:r>
              <a:rPr lang="en-GB" dirty="0">
                <a:solidFill>
                  <a:srgbClr val="FF0000"/>
                </a:solidFill>
                <a:latin typeface="Kristen ITC" panose="03050502040202030202" pitchFamily="66" charset="0"/>
              </a:rPr>
              <a:t>Practise your Cymraeg with a partner! Then, try to change the words that are underlined and add something different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24115" y="1970814"/>
            <a:ext cx="6296083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000" dirty="0" err="1">
                <a:latin typeface="Kristen ITC" panose="03050502040202030202" pitchFamily="66" charset="0"/>
              </a:rPr>
              <a:t>Ga</a:t>
            </a:r>
            <a:r>
              <a:rPr lang="cy-GB" sz="2000" dirty="0">
                <a:latin typeface="Kristen ITC" panose="03050502040202030202" pitchFamily="66" charset="0"/>
              </a:rPr>
              <a:t> i wylio’r teledu</a:t>
            </a:r>
            <a:r>
              <a:rPr lang="cy-GB" sz="2000" u="sng" dirty="0">
                <a:latin typeface="Kristen ITC" panose="03050502040202030202" pitchFamily="66" charset="0"/>
              </a:rPr>
              <a:t> Mam</a:t>
            </a:r>
            <a:r>
              <a:rPr lang="cy-GB" sz="2000" dirty="0">
                <a:latin typeface="Kristen ITC" panose="03050502040202030202" pitchFamily="66" charset="0"/>
              </a:rPr>
              <a:t>?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Cei siŵr ond paid â gwylio sbwriel.</a:t>
            </a:r>
            <a:endParaRPr lang="cy-GB" sz="2000" u="sng" dirty="0">
              <a:latin typeface="Kristen ITC" panose="03050502040202030202" pitchFamily="66" charset="0"/>
            </a:endParaRP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Iawn. Dim sbwriel. Dw i eisiau gwylio </a:t>
            </a:r>
            <a:r>
              <a:rPr lang="cy-GB" sz="2000" u="sng" dirty="0">
                <a:latin typeface="Kristen ITC" panose="03050502040202030202" pitchFamily="66" charset="0"/>
              </a:rPr>
              <a:t>Stwnsh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Faint o’r gloch mae’r rhaglen yn dechrau?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Mae’r rhaglen yn dechrau am </a:t>
            </a:r>
            <a:r>
              <a:rPr lang="cy-GB" sz="2000" u="sng" dirty="0">
                <a:latin typeface="Kristen ITC" panose="03050502040202030202" pitchFamily="66" charset="0"/>
              </a:rPr>
              <a:t>bump o’r gloch.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Brysia! Mae Stwnsh yn dechrau mewn dau funud.</a:t>
            </a:r>
          </a:p>
        </p:txBody>
      </p:sp>
      <p:sp>
        <p:nvSpPr>
          <p:cNvPr id="8" name="5-Point Star 7"/>
          <p:cNvSpPr/>
          <p:nvPr/>
        </p:nvSpPr>
        <p:spPr>
          <a:xfrm>
            <a:off x="700547" y="4357039"/>
            <a:ext cx="427704" cy="42770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5-Point Star 8"/>
          <p:cNvSpPr/>
          <p:nvPr/>
        </p:nvSpPr>
        <p:spPr>
          <a:xfrm>
            <a:off x="703005" y="3182031"/>
            <a:ext cx="427704" cy="42770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5-Point Star 9"/>
          <p:cNvSpPr/>
          <p:nvPr/>
        </p:nvSpPr>
        <p:spPr>
          <a:xfrm>
            <a:off x="703005" y="1923556"/>
            <a:ext cx="427704" cy="42770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Heart 10"/>
          <p:cNvSpPr/>
          <p:nvPr/>
        </p:nvSpPr>
        <p:spPr>
          <a:xfrm>
            <a:off x="757082" y="5081114"/>
            <a:ext cx="353961" cy="276821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Heart 11"/>
          <p:cNvSpPr/>
          <p:nvPr/>
        </p:nvSpPr>
        <p:spPr>
          <a:xfrm>
            <a:off x="739876" y="3878717"/>
            <a:ext cx="353961" cy="276821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Heart 12"/>
          <p:cNvSpPr/>
          <p:nvPr/>
        </p:nvSpPr>
        <p:spPr>
          <a:xfrm>
            <a:off x="712837" y="2675723"/>
            <a:ext cx="353961" cy="276821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7874157" y="2618901"/>
            <a:ext cx="4607891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Can I watch TV Mum?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Yes sure but don’t watch rubbish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Right. No rubbish. I want to watch </a:t>
            </a:r>
            <a:r>
              <a:rPr lang="en-GB" sz="1400" dirty="0" err="1">
                <a:solidFill>
                  <a:srgbClr val="FF0000"/>
                </a:solidFill>
                <a:latin typeface="Kristen ITC" panose="03050502040202030202" pitchFamily="66" charset="0"/>
              </a:rPr>
              <a:t>Stwnsh</a:t>
            </a:r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What time does the programme start?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The programme starts at five o’ clock.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Hurry up! </a:t>
            </a:r>
            <a:r>
              <a:rPr lang="en-GB" sz="1400" dirty="0" err="1">
                <a:solidFill>
                  <a:srgbClr val="FF0000"/>
                </a:solidFill>
                <a:latin typeface="Kristen ITC" panose="03050502040202030202" pitchFamily="66" charset="0"/>
              </a:rPr>
              <a:t>Stwnsh</a:t>
            </a:r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 starts in two minutes.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3559" y="646081"/>
            <a:ext cx="2705100" cy="1695450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953978" y="185597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698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30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57201" y="368710"/>
            <a:ext cx="11371006" cy="6061587"/>
          </a:xfrm>
          <a:prstGeom prst="roundRect">
            <a:avLst/>
          </a:prstGeom>
          <a:noFill/>
          <a:ln w="139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899650" y="723453"/>
            <a:ext cx="859308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Kristen ITC" panose="03050502040202030202" pitchFamily="66" charset="0"/>
              </a:rPr>
              <a:t>Chwarae</a:t>
            </a:r>
            <a:r>
              <a:rPr lang="en-GB" dirty="0">
                <a:latin typeface="Kristen ITC" panose="03050502040202030202" pitchFamily="66" charset="0"/>
              </a:rPr>
              <a:t> </a:t>
            </a:r>
            <a:r>
              <a:rPr lang="en-GB" dirty="0" err="1">
                <a:latin typeface="Kristen ITC" panose="03050502040202030202" pitchFamily="66" charset="0"/>
              </a:rPr>
              <a:t>tu</a:t>
            </a:r>
            <a:r>
              <a:rPr lang="en-GB" dirty="0">
                <a:latin typeface="Kristen ITC" panose="03050502040202030202" pitchFamily="66" charset="0"/>
              </a:rPr>
              <a:t> </a:t>
            </a:r>
            <a:r>
              <a:rPr lang="en-GB" dirty="0" err="1">
                <a:latin typeface="Kristen ITC" panose="03050502040202030202" pitchFamily="66" charset="0"/>
              </a:rPr>
              <a:t>allan</a:t>
            </a:r>
            <a:r>
              <a:rPr lang="en-GB" dirty="0">
                <a:latin typeface="Kristen ITC" panose="03050502040202030202" pitchFamily="66" charset="0"/>
              </a:rPr>
              <a:t> – </a:t>
            </a:r>
            <a:r>
              <a:rPr lang="en-GB" dirty="0">
                <a:solidFill>
                  <a:srgbClr val="FF0000"/>
                </a:solidFill>
                <a:latin typeface="Kristen ITC" panose="03050502040202030202" pitchFamily="66" charset="0"/>
              </a:rPr>
              <a:t>playing outside</a:t>
            </a:r>
          </a:p>
          <a:p>
            <a:r>
              <a:rPr lang="en-GB" dirty="0">
                <a:solidFill>
                  <a:srgbClr val="FF0000"/>
                </a:solidFill>
                <a:latin typeface="Kristen ITC" panose="03050502040202030202" pitchFamily="66" charset="0"/>
              </a:rPr>
              <a:t>Practise your Cymraeg with a partner! Then, try to change the words that are underlined and add something different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11043" y="1689540"/>
            <a:ext cx="587231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000" dirty="0">
                <a:latin typeface="Kristen ITC" panose="03050502040202030202" pitchFamily="66" charset="0"/>
              </a:rPr>
              <a:t>Dw i’n mynd allan i chwarae </a:t>
            </a:r>
            <a:r>
              <a:rPr lang="cy-GB" sz="2000" u="sng" dirty="0">
                <a:latin typeface="Kristen ITC" panose="03050502040202030202" pitchFamily="66" charset="0"/>
              </a:rPr>
              <a:t>pêl-droed</a:t>
            </a:r>
            <a:r>
              <a:rPr lang="cy-GB" sz="2000" dirty="0">
                <a:latin typeface="Kristen ITC" panose="03050502040202030202" pitchFamily="66" charset="0"/>
              </a:rPr>
              <a:t> Mam.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Iawn ond cofia aros yn yr ardd.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 err="1">
                <a:latin typeface="Kristen ITC" panose="03050502040202030202" pitchFamily="66" charset="0"/>
              </a:rPr>
              <a:t>Ocê</a:t>
            </a:r>
            <a:r>
              <a:rPr lang="cy-GB" sz="2000" dirty="0">
                <a:latin typeface="Kristen ITC" panose="03050502040202030202" pitchFamily="66" charset="0"/>
              </a:rPr>
              <a:t>. Ydy’r </a:t>
            </a:r>
            <a:r>
              <a:rPr lang="cy-GB" sz="2000" u="sng" dirty="0">
                <a:latin typeface="Kristen ITC" panose="03050502040202030202" pitchFamily="66" charset="0"/>
              </a:rPr>
              <a:t>bêl droed </a:t>
            </a:r>
            <a:r>
              <a:rPr lang="cy-GB" sz="2000" dirty="0">
                <a:latin typeface="Kristen ITC" panose="03050502040202030202" pitchFamily="66" charset="0"/>
              </a:rPr>
              <a:t>yn y </a:t>
            </a:r>
            <a:r>
              <a:rPr lang="cy-GB" sz="2000" u="sng" dirty="0">
                <a:latin typeface="Kristen ITC" panose="03050502040202030202" pitchFamily="66" charset="0"/>
              </a:rPr>
              <a:t>garej</a:t>
            </a:r>
            <a:r>
              <a:rPr lang="cy-GB" sz="2000" dirty="0">
                <a:latin typeface="Kristen ITC" panose="03050502040202030202" pitchFamily="66" charset="0"/>
              </a:rPr>
              <a:t>?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Ydy. Mae’r bêl yn y bocs wrth y drws. Ydy </a:t>
            </a:r>
            <a:r>
              <a:rPr lang="cy-GB" sz="2000" u="sng" dirty="0" err="1">
                <a:latin typeface="Kristen ITC" panose="03050502040202030202" pitchFamily="66" charset="0"/>
              </a:rPr>
              <a:t>Mic</a:t>
            </a:r>
            <a:r>
              <a:rPr lang="cy-GB" sz="2000" u="sng" dirty="0">
                <a:latin typeface="Kristen ITC" panose="03050502040202030202" pitchFamily="66" charset="0"/>
              </a:rPr>
              <a:t> y ci </a:t>
            </a:r>
            <a:r>
              <a:rPr lang="cy-GB" sz="2000" dirty="0">
                <a:latin typeface="Kristen ITC" panose="03050502040202030202" pitchFamily="66" charset="0"/>
              </a:rPr>
              <a:t>yn mynd efo ti?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 err="1">
                <a:latin typeface="Kristen ITC" panose="03050502040202030202" pitchFamily="66" charset="0"/>
              </a:rPr>
              <a:t>Nefi</a:t>
            </a:r>
            <a:r>
              <a:rPr lang="cy-GB" sz="2000" dirty="0">
                <a:latin typeface="Kristen ITC" panose="03050502040202030202" pitchFamily="66" charset="0"/>
              </a:rPr>
              <a:t> wen! Oes rhaid i </a:t>
            </a:r>
            <a:r>
              <a:rPr lang="cy-GB" sz="2000" dirty="0" err="1">
                <a:latin typeface="Kristen ITC" panose="03050502040202030202" pitchFamily="66" charset="0"/>
              </a:rPr>
              <a:t>Mic</a:t>
            </a:r>
            <a:r>
              <a:rPr lang="cy-GB" sz="2000" dirty="0">
                <a:latin typeface="Kristen ITC" panose="03050502040202030202" pitchFamily="66" charset="0"/>
              </a:rPr>
              <a:t> ddod efo fi?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Oes. Pam? Beth sy’n bod?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Mae </a:t>
            </a:r>
            <a:r>
              <a:rPr lang="cy-GB" sz="2000" dirty="0" err="1">
                <a:latin typeface="Kristen ITC" panose="03050502040202030202" pitchFamily="66" charset="0"/>
              </a:rPr>
              <a:t>Mic</a:t>
            </a:r>
            <a:r>
              <a:rPr lang="cy-GB" sz="2000" dirty="0">
                <a:latin typeface="Kristen ITC" panose="03050502040202030202" pitchFamily="66" charset="0"/>
              </a:rPr>
              <a:t> yn rhedeg i ffwrdd efo’r bêl bob tro!</a:t>
            </a:r>
          </a:p>
        </p:txBody>
      </p:sp>
      <p:sp>
        <p:nvSpPr>
          <p:cNvPr id="8" name="5-Point Star 7"/>
          <p:cNvSpPr/>
          <p:nvPr/>
        </p:nvSpPr>
        <p:spPr>
          <a:xfrm>
            <a:off x="700547" y="4357039"/>
            <a:ext cx="427704" cy="42770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5-Point Star 8"/>
          <p:cNvSpPr/>
          <p:nvPr/>
        </p:nvSpPr>
        <p:spPr>
          <a:xfrm>
            <a:off x="674736" y="2857325"/>
            <a:ext cx="427704" cy="42770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5-Point Star 9"/>
          <p:cNvSpPr/>
          <p:nvPr/>
        </p:nvSpPr>
        <p:spPr>
          <a:xfrm>
            <a:off x="717751" y="1634432"/>
            <a:ext cx="427704" cy="42770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Heart 10"/>
          <p:cNvSpPr/>
          <p:nvPr/>
        </p:nvSpPr>
        <p:spPr>
          <a:xfrm>
            <a:off x="757082" y="5081114"/>
            <a:ext cx="353961" cy="276821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Heart 11"/>
          <p:cNvSpPr/>
          <p:nvPr/>
        </p:nvSpPr>
        <p:spPr>
          <a:xfrm>
            <a:off x="737417" y="3581400"/>
            <a:ext cx="353961" cy="276821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Heart 12"/>
          <p:cNvSpPr/>
          <p:nvPr/>
        </p:nvSpPr>
        <p:spPr>
          <a:xfrm>
            <a:off x="757082" y="2379003"/>
            <a:ext cx="353961" cy="276821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7045977" y="2165538"/>
            <a:ext cx="4607891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I’m going out to play football Mum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Right but remember to stay in the garden.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Ok. Is the football in the garage?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Yes. The ball is in the box by the </a:t>
            </a:r>
            <a:r>
              <a:rPr lang="en-GB" sz="1400" dirty="0" err="1">
                <a:solidFill>
                  <a:srgbClr val="FF0000"/>
                </a:solidFill>
                <a:latin typeface="Kristen ITC" panose="03050502040202030202" pitchFamily="66" charset="0"/>
              </a:rPr>
              <a:t>door.Is</a:t>
            </a:r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 Mic the dog going with you?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Gracious! Does Mic have to come with me?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Yes. Why? What’s the matter?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Mic runs away with the ball every time!</a:t>
            </a:r>
          </a:p>
        </p:txBody>
      </p:sp>
      <p:sp>
        <p:nvSpPr>
          <p:cNvPr id="14" name="5-Point Star 13"/>
          <p:cNvSpPr/>
          <p:nvPr/>
        </p:nvSpPr>
        <p:spPr>
          <a:xfrm>
            <a:off x="710868" y="5642901"/>
            <a:ext cx="427704" cy="42770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2737" y="723453"/>
            <a:ext cx="1362076" cy="1392754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37904" y="246157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058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66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57201" y="368710"/>
            <a:ext cx="11371006" cy="6061587"/>
          </a:xfrm>
          <a:prstGeom prst="roundRect">
            <a:avLst/>
          </a:prstGeom>
          <a:noFill/>
          <a:ln w="139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899650" y="723453"/>
            <a:ext cx="79198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Kristen ITC" panose="03050502040202030202" pitchFamily="66" charset="0"/>
              </a:rPr>
              <a:t>Ffonio</a:t>
            </a:r>
            <a:r>
              <a:rPr lang="en-GB" dirty="0">
                <a:latin typeface="Kristen ITC" panose="03050502040202030202" pitchFamily="66" charset="0"/>
              </a:rPr>
              <a:t> Nain a </a:t>
            </a:r>
            <a:r>
              <a:rPr lang="en-GB" dirty="0" err="1">
                <a:latin typeface="Kristen ITC" panose="03050502040202030202" pitchFamily="66" charset="0"/>
              </a:rPr>
              <a:t>Taid</a:t>
            </a:r>
            <a:r>
              <a:rPr lang="en-GB" dirty="0">
                <a:latin typeface="Kristen ITC" panose="03050502040202030202" pitchFamily="66" charset="0"/>
              </a:rPr>
              <a:t>– </a:t>
            </a:r>
            <a:r>
              <a:rPr lang="en-GB" dirty="0">
                <a:solidFill>
                  <a:srgbClr val="FF0000"/>
                </a:solidFill>
                <a:latin typeface="Kristen ITC" panose="03050502040202030202" pitchFamily="66" charset="0"/>
              </a:rPr>
              <a:t>phoning Gran and Grandad</a:t>
            </a:r>
          </a:p>
          <a:p>
            <a:r>
              <a:rPr lang="en-GB" dirty="0">
                <a:solidFill>
                  <a:srgbClr val="FF0000"/>
                </a:solidFill>
                <a:latin typeface="Kristen ITC" panose="03050502040202030202" pitchFamily="66" charset="0"/>
              </a:rPr>
              <a:t>Practise your Cymraeg with a partner! Then, try to change the words that are underlined and add something different.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21657" y="1948798"/>
            <a:ext cx="659253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000" dirty="0">
                <a:latin typeface="Kristen ITC" panose="03050502040202030202" pitchFamily="66" charset="0"/>
              </a:rPr>
              <a:t>Pnawn da! </a:t>
            </a:r>
            <a:r>
              <a:rPr lang="cy-GB" sz="2000" u="sng" dirty="0">
                <a:latin typeface="Kristen ITC" panose="03050502040202030202" pitchFamily="66" charset="0"/>
              </a:rPr>
              <a:t>Tomos Jones </a:t>
            </a:r>
            <a:r>
              <a:rPr lang="cy-GB" sz="2000" dirty="0">
                <a:latin typeface="Kristen ITC" panose="03050502040202030202" pitchFamily="66" charset="0"/>
              </a:rPr>
              <a:t>yn siarad.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Helo </a:t>
            </a:r>
            <a:r>
              <a:rPr lang="cy-GB" sz="2000" u="sng" dirty="0">
                <a:latin typeface="Kristen ITC" panose="03050502040202030202" pitchFamily="66" charset="0"/>
              </a:rPr>
              <a:t>Taid</a:t>
            </a:r>
            <a:r>
              <a:rPr lang="cy-GB" sz="2000" dirty="0">
                <a:latin typeface="Kristen ITC" panose="03050502040202030202" pitchFamily="66" charset="0"/>
              </a:rPr>
              <a:t>! Fi sydd yma. </a:t>
            </a:r>
            <a:r>
              <a:rPr lang="cy-GB" sz="2000" u="sng" dirty="0" err="1">
                <a:latin typeface="Kristen ITC" panose="03050502040202030202" pitchFamily="66" charset="0"/>
              </a:rPr>
              <a:t>Gari</a:t>
            </a:r>
            <a:r>
              <a:rPr lang="cy-GB" sz="2000" u="sng" dirty="0">
                <a:latin typeface="Kristen ITC" panose="03050502040202030202" pitchFamily="66" charset="0"/>
              </a:rPr>
              <a:t>!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Helo </a:t>
            </a:r>
            <a:r>
              <a:rPr lang="cy-GB" sz="2000" dirty="0" err="1">
                <a:latin typeface="Kristen ITC" panose="03050502040202030202" pitchFamily="66" charset="0"/>
              </a:rPr>
              <a:t>Gari</a:t>
            </a:r>
            <a:r>
              <a:rPr lang="cy-GB" sz="2000" dirty="0">
                <a:latin typeface="Kristen ITC" panose="03050502040202030202" pitchFamily="66" charset="0"/>
              </a:rPr>
              <a:t>. Wyt ti’n iawn?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Ydw diolch. Beth wyt ti a Nain yn wneud heddiw?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Dw i’n </a:t>
            </a:r>
            <a:r>
              <a:rPr lang="cy-GB" sz="2000" u="sng" dirty="0">
                <a:latin typeface="Kristen ITC" panose="03050502040202030202" pitchFamily="66" charset="0"/>
              </a:rPr>
              <a:t>gwrando ar y radio </a:t>
            </a:r>
            <a:r>
              <a:rPr lang="cy-GB" sz="2000" dirty="0">
                <a:latin typeface="Kristen ITC" panose="03050502040202030202" pitchFamily="66" charset="0"/>
              </a:rPr>
              <a:t>ac mae Nain yn y gegin yn </a:t>
            </a:r>
            <a:r>
              <a:rPr lang="cy-GB" sz="2000" u="sng" dirty="0">
                <a:latin typeface="Kristen ITC" panose="03050502040202030202" pitchFamily="66" charset="0"/>
              </a:rPr>
              <a:t>gwneud cacen.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O grêt! Cacen </a:t>
            </a:r>
            <a:r>
              <a:rPr lang="cy-GB" sz="2000" u="sng" dirty="0">
                <a:latin typeface="Kristen ITC" panose="03050502040202030202" pitchFamily="66" charset="0"/>
              </a:rPr>
              <a:t>siocled</a:t>
            </a:r>
            <a:r>
              <a:rPr lang="cy-GB" sz="2000" dirty="0">
                <a:latin typeface="Kristen ITC" panose="03050502040202030202" pitchFamily="66" charset="0"/>
              </a:rPr>
              <a:t> i mi gobeithio!</a:t>
            </a:r>
          </a:p>
        </p:txBody>
      </p:sp>
      <p:sp>
        <p:nvSpPr>
          <p:cNvPr id="8" name="5-Point Star 7"/>
          <p:cNvSpPr/>
          <p:nvPr/>
        </p:nvSpPr>
        <p:spPr>
          <a:xfrm>
            <a:off x="700547" y="4357039"/>
            <a:ext cx="427704" cy="42770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5-Point Star 8"/>
          <p:cNvSpPr/>
          <p:nvPr/>
        </p:nvSpPr>
        <p:spPr>
          <a:xfrm>
            <a:off x="703005" y="3182031"/>
            <a:ext cx="427704" cy="42770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5-Point Star 9"/>
          <p:cNvSpPr/>
          <p:nvPr/>
        </p:nvSpPr>
        <p:spPr>
          <a:xfrm>
            <a:off x="703005" y="1923556"/>
            <a:ext cx="427704" cy="42770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Heart 10"/>
          <p:cNvSpPr/>
          <p:nvPr/>
        </p:nvSpPr>
        <p:spPr>
          <a:xfrm>
            <a:off x="791495" y="5363788"/>
            <a:ext cx="353961" cy="276821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Heart 11"/>
          <p:cNvSpPr/>
          <p:nvPr/>
        </p:nvSpPr>
        <p:spPr>
          <a:xfrm>
            <a:off x="739876" y="3878717"/>
            <a:ext cx="353961" cy="276821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Heart 12"/>
          <p:cNvSpPr/>
          <p:nvPr/>
        </p:nvSpPr>
        <p:spPr>
          <a:xfrm>
            <a:off x="712837" y="2675723"/>
            <a:ext cx="353961" cy="276821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7539861" y="2470688"/>
            <a:ext cx="4607891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Good afternoon. Thomas Jones speaking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Hello grandad. It’s me! </a:t>
            </a:r>
            <a:r>
              <a:rPr lang="en-GB" sz="1400" dirty="0" err="1">
                <a:solidFill>
                  <a:srgbClr val="FF0000"/>
                </a:solidFill>
                <a:latin typeface="Kristen ITC" panose="03050502040202030202" pitchFamily="66" charset="0"/>
              </a:rPr>
              <a:t>Gari</a:t>
            </a:r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Hello </a:t>
            </a:r>
            <a:r>
              <a:rPr lang="en-GB" sz="1400" dirty="0" err="1">
                <a:solidFill>
                  <a:srgbClr val="FF0000"/>
                </a:solidFill>
                <a:latin typeface="Kristen ITC" panose="03050502040202030202" pitchFamily="66" charset="0"/>
              </a:rPr>
              <a:t>Gari</a:t>
            </a:r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. Are you alright?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Yes thanks. What are you and Grandma </a:t>
            </a: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doing today?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I’m listening to the radio and Grandma is in </a:t>
            </a: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the kitchen making a cake.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Oh great! A chocolate cake for me I hope!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583991" y="716462"/>
            <a:ext cx="1113715" cy="1673590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243233" y="220453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759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06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57201" y="368710"/>
            <a:ext cx="11371006" cy="6061587"/>
          </a:xfrm>
          <a:prstGeom prst="roundRect">
            <a:avLst/>
          </a:prstGeom>
          <a:noFill/>
          <a:ln w="139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004118" y="634517"/>
            <a:ext cx="104553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Kristen ITC" panose="03050502040202030202" pitchFamily="66" charset="0"/>
              </a:rPr>
              <a:t>Gwneud</a:t>
            </a:r>
            <a:r>
              <a:rPr lang="en-GB" dirty="0">
                <a:latin typeface="Kristen ITC" panose="03050502040202030202" pitchFamily="66" charset="0"/>
              </a:rPr>
              <a:t> </a:t>
            </a:r>
            <a:r>
              <a:rPr lang="en-GB" dirty="0" err="1">
                <a:latin typeface="Kristen ITC" panose="03050502040202030202" pitchFamily="66" charset="0"/>
              </a:rPr>
              <a:t>gwaith</a:t>
            </a:r>
            <a:r>
              <a:rPr lang="en-GB" dirty="0">
                <a:latin typeface="Kristen ITC" panose="03050502040202030202" pitchFamily="66" charset="0"/>
              </a:rPr>
              <a:t> </a:t>
            </a:r>
            <a:r>
              <a:rPr lang="en-GB" dirty="0" err="1">
                <a:latin typeface="Kristen ITC" panose="03050502040202030202" pitchFamily="66" charset="0"/>
              </a:rPr>
              <a:t>cartref</a:t>
            </a:r>
            <a:r>
              <a:rPr lang="en-GB" dirty="0">
                <a:latin typeface="Kristen ITC" panose="03050502040202030202" pitchFamily="66" charset="0"/>
              </a:rPr>
              <a:t>– </a:t>
            </a:r>
            <a:r>
              <a:rPr lang="en-GB" dirty="0">
                <a:solidFill>
                  <a:srgbClr val="FF0000"/>
                </a:solidFill>
                <a:latin typeface="Kristen ITC" panose="03050502040202030202" pitchFamily="66" charset="0"/>
              </a:rPr>
              <a:t>doing homework</a:t>
            </a:r>
          </a:p>
          <a:p>
            <a:r>
              <a:rPr lang="en-GB" dirty="0">
                <a:solidFill>
                  <a:srgbClr val="FF0000"/>
                </a:solidFill>
                <a:latin typeface="Kristen ITC" panose="03050502040202030202" pitchFamily="66" charset="0"/>
              </a:rPr>
              <a:t>Practise your Cymraeg with a partner.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7017" y="1389610"/>
            <a:ext cx="683833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000" dirty="0">
                <a:latin typeface="Kristen ITC" panose="03050502040202030202" pitchFamily="66" charset="0"/>
              </a:rPr>
              <a:t>Ble mae dy lyfr gwaith cartref Sam?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Maen ddrwg gen i Miss Jones ond does gen i ddim gwaith cartref.</a:t>
            </a:r>
            <a:endParaRPr lang="cy-GB" sz="2000" u="sng" dirty="0">
              <a:latin typeface="Kristen ITC" panose="03050502040202030202" pitchFamily="66" charset="0"/>
            </a:endParaRP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Bobol bach! Ble mae dy lyfr?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Mae fy chwaer bach wedi rhoi’r llyfr yn y bin sbwriel.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Does gen ti ddim chwaer fach.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Mae’r ci wedi bwyta’r llyfr.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Does gen ti ddim ci, dim chwaer a dim gwaith cartref.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 err="1">
                <a:latin typeface="Kristen ITC" panose="03050502040202030202" pitchFamily="66" charset="0"/>
              </a:rPr>
              <a:t>Wps</a:t>
            </a:r>
            <a:r>
              <a:rPr lang="cy-GB" sz="2000" dirty="0">
                <a:latin typeface="Kristen ITC" panose="03050502040202030202" pitchFamily="66" charset="0"/>
              </a:rPr>
              <a:t>!</a:t>
            </a:r>
          </a:p>
        </p:txBody>
      </p:sp>
      <p:sp>
        <p:nvSpPr>
          <p:cNvPr id="8" name="5-Point Star 7"/>
          <p:cNvSpPr/>
          <p:nvPr/>
        </p:nvSpPr>
        <p:spPr>
          <a:xfrm>
            <a:off x="897184" y="4064155"/>
            <a:ext cx="427704" cy="42770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5-Point Star 8"/>
          <p:cNvSpPr/>
          <p:nvPr/>
        </p:nvSpPr>
        <p:spPr>
          <a:xfrm>
            <a:off x="859088" y="2783120"/>
            <a:ext cx="427704" cy="42770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5-Point Star 9"/>
          <p:cNvSpPr/>
          <p:nvPr/>
        </p:nvSpPr>
        <p:spPr>
          <a:xfrm>
            <a:off x="820988" y="1380120"/>
            <a:ext cx="427704" cy="42770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Heart 10"/>
          <p:cNvSpPr/>
          <p:nvPr/>
        </p:nvSpPr>
        <p:spPr>
          <a:xfrm>
            <a:off x="894731" y="4797012"/>
            <a:ext cx="353961" cy="276821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Heart 11"/>
          <p:cNvSpPr/>
          <p:nvPr/>
        </p:nvSpPr>
        <p:spPr>
          <a:xfrm>
            <a:off x="894731" y="3591405"/>
            <a:ext cx="353961" cy="276821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Heart 12"/>
          <p:cNvSpPr/>
          <p:nvPr/>
        </p:nvSpPr>
        <p:spPr>
          <a:xfrm>
            <a:off x="865233" y="2068292"/>
            <a:ext cx="353961" cy="276821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8118000" y="1852378"/>
            <a:ext cx="4607891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Where’s your homework book Sam?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Sorry Miss Jones but I haven’t got </a:t>
            </a: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homework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Gracious! Where is your book?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My little sister put the book in the bin.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You haven’t got a little sister.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The dog has eaten the book.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You haven’t got a dog, a sister and no </a:t>
            </a: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Homework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Oops!</a:t>
            </a:r>
          </a:p>
        </p:txBody>
      </p:sp>
      <p:sp>
        <p:nvSpPr>
          <p:cNvPr id="14" name="Heart 13"/>
          <p:cNvSpPr/>
          <p:nvPr/>
        </p:nvSpPr>
        <p:spPr>
          <a:xfrm>
            <a:off x="970927" y="5979770"/>
            <a:ext cx="353961" cy="276821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5-Point Star 14"/>
          <p:cNvSpPr/>
          <p:nvPr/>
        </p:nvSpPr>
        <p:spPr>
          <a:xfrm>
            <a:off x="887349" y="5310993"/>
            <a:ext cx="427704" cy="42770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7239" y="671247"/>
            <a:ext cx="1519084" cy="922725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42704" y="260122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725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96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57201" y="368710"/>
            <a:ext cx="11371006" cy="6061587"/>
          </a:xfrm>
          <a:prstGeom prst="roundRect">
            <a:avLst/>
          </a:prstGeom>
          <a:noFill/>
          <a:ln w="139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111036" y="459431"/>
            <a:ext cx="104553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Kristen ITC" panose="03050502040202030202" pitchFamily="66" charset="0"/>
              </a:rPr>
              <a:t>Amser</a:t>
            </a:r>
            <a:r>
              <a:rPr lang="en-GB" dirty="0">
                <a:latin typeface="Kristen ITC" panose="03050502040202030202" pitchFamily="66" charset="0"/>
              </a:rPr>
              <a:t> </a:t>
            </a:r>
            <a:r>
              <a:rPr lang="en-GB" dirty="0" err="1">
                <a:latin typeface="Kristen ITC" panose="03050502040202030202" pitchFamily="66" charset="0"/>
              </a:rPr>
              <a:t>gwely</a:t>
            </a:r>
            <a:r>
              <a:rPr lang="en-GB" dirty="0">
                <a:latin typeface="Kristen ITC" panose="03050502040202030202" pitchFamily="66" charset="0"/>
              </a:rPr>
              <a:t>– </a:t>
            </a:r>
            <a:r>
              <a:rPr lang="en-GB" dirty="0">
                <a:solidFill>
                  <a:srgbClr val="FF0000"/>
                </a:solidFill>
                <a:latin typeface="Kristen ITC" panose="03050502040202030202" pitchFamily="66" charset="0"/>
              </a:rPr>
              <a:t>bedtime</a:t>
            </a:r>
          </a:p>
          <a:p>
            <a:r>
              <a:rPr lang="en-GB" dirty="0">
                <a:solidFill>
                  <a:srgbClr val="FF0000"/>
                </a:solidFill>
                <a:latin typeface="Kristen ITC" panose="03050502040202030202" pitchFamily="66" charset="0"/>
              </a:rPr>
              <a:t>Practise your Cymraeg with a partner!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86792" y="1134860"/>
            <a:ext cx="7266041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000" dirty="0">
                <a:latin typeface="Kristen ITC" panose="03050502040202030202" pitchFamily="66" charset="0"/>
              </a:rPr>
              <a:t>Mae’n hanner awr wedi naw. Amser gwely!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O Mam! Dw i ddim wedi blino!</a:t>
            </a:r>
            <a:endParaRPr lang="cy-GB" sz="2000" u="sng" dirty="0">
              <a:latin typeface="Kristen ITC" panose="03050502040202030202" pitchFamily="66" charset="0"/>
            </a:endParaRP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Mae’n amser gwely. I ffwrdd â ti!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Mae gen i boen bol!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Nag oes wir. Paid â gwneud lol.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Mae gen i ddolur gwddw!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Paid â bod yn wirion.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Mae gen i annwyd!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Amser gwely rŵan!</a:t>
            </a:r>
          </a:p>
        </p:txBody>
      </p:sp>
      <p:sp>
        <p:nvSpPr>
          <p:cNvPr id="8" name="5-Point Star 7"/>
          <p:cNvSpPr/>
          <p:nvPr/>
        </p:nvSpPr>
        <p:spPr>
          <a:xfrm>
            <a:off x="757075" y="3513973"/>
            <a:ext cx="427704" cy="42770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5-Point Star 8"/>
          <p:cNvSpPr/>
          <p:nvPr/>
        </p:nvSpPr>
        <p:spPr>
          <a:xfrm>
            <a:off x="774274" y="2281124"/>
            <a:ext cx="427704" cy="42770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5-Point Star 9"/>
          <p:cNvSpPr/>
          <p:nvPr/>
        </p:nvSpPr>
        <p:spPr>
          <a:xfrm>
            <a:off x="774275" y="1129070"/>
            <a:ext cx="427704" cy="42770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Heart 10"/>
          <p:cNvSpPr/>
          <p:nvPr/>
        </p:nvSpPr>
        <p:spPr>
          <a:xfrm>
            <a:off x="774898" y="4266831"/>
            <a:ext cx="353961" cy="276821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Heart 11"/>
          <p:cNvSpPr/>
          <p:nvPr/>
        </p:nvSpPr>
        <p:spPr>
          <a:xfrm>
            <a:off x="790870" y="3061615"/>
            <a:ext cx="353961" cy="276821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Heart 12"/>
          <p:cNvSpPr/>
          <p:nvPr/>
        </p:nvSpPr>
        <p:spPr>
          <a:xfrm>
            <a:off x="811146" y="1788378"/>
            <a:ext cx="353961" cy="276821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7305129" y="2158481"/>
            <a:ext cx="4607891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Its half past nine! Bedtime!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Oh Mum!  I’m not tired!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It’s bedtime. Off you go!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I’ve got a stomach ache!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No you haven’t. Don’t be silly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I’ve got a sore throat!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Don’t be silly!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I’ve got a cold!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Bedtime! Now!</a:t>
            </a:r>
          </a:p>
        </p:txBody>
      </p:sp>
      <p:sp>
        <p:nvSpPr>
          <p:cNvPr id="14" name="Heart 13"/>
          <p:cNvSpPr/>
          <p:nvPr/>
        </p:nvSpPr>
        <p:spPr>
          <a:xfrm>
            <a:off x="793946" y="5499261"/>
            <a:ext cx="353961" cy="276821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5-Point Star 14"/>
          <p:cNvSpPr/>
          <p:nvPr/>
        </p:nvSpPr>
        <p:spPr>
          <a:xfrm>
            <a:off x="738026" y="4762209"/>
            <a:ext cx="427704" cy="42770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5-Point Star 15"/>
          <p:cNvSpPr/>
          <p:nvPr/>
        </p:nvSpPr>
        <p:spPr>
          <a:xfrm>
            <a:off x="856620" y="5898876"/>
            <a:ext cx="430171" cy="42635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2965" y="704269"/>
            <a:ext cx="1685099" cy="1685099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939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6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57201" y="368710"/>
            <a:ext cx="11371006" cy="6061587"/>
          </a:xfrm>
          <a:prstGeom prst="roundRect">
            <a:avLst/>
          </a:prstGeom>
          <a:noFill/>
          <a:ln w="139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111036" y="459431"/>
            <a:ext cx="104553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Kristen ITC" panose="03050502040202030202" pitchFamily="66" charset="0"/>
              </a:rPr>
              <a:t>Siarad</a:t>
            </a:r>
            <a:r>
              <a:rPr lang="en-GB" dirty="0">
                <a:latin typeface="Kristen ITC" panose="03050502040202030202" pitchFamily="66" charset="0"/>
              </a:rPr>
              <a:t> am </a:t>
            </a:r>
            <a:r>
              <a:rPr lang="en-GB" dirty="0" err="1">
                <a:latin typeface="Kristen ITC" panose="03050502040202030202" pitchFamily="66" charset="0"/>
              </a:rPr>
              <a:t>hobïau</a:t>
            </a:r>
            <a:r>
              <a:rPr lang="en-GB" dirty="0">
                <a:latin typeface="Kristen ITC" panose="03050502040202030202" pitchFamily="66" charset="0"/>
              </a:rPr>
              <a:t>– </a:t>
            </a:r>
            <a:r>
              <a:rPr lang="en-GB" dirty="0">
                <a:solidFill>
                  <a:srgbClr val="FF0000"/>
                </a:solidFill>
                <a:latin typeface="Kristen ITC" panose="03050502040202030202" pitchFamily="66" charset="0"/>
              </a:rPr>
              <a:t>talking about hobbies</a:t>
            </a:r>
          </a:p>
          <a:p>
            <a:r>
              <a:rPr lang="en-GB" dirty="0">
                <a:solidFill>
                  <a:srgbClr val="FF0000"/>
                </a:solidFill>
                <a:latin typeface="Kristen ITC" panose="03050502040202030202" pitchFamily="66" charset="0"/>
              </a:rPr>
              <a:t>Practise your Cymraeg with a partner! Then, try to change the words that are underlined.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745124" y="1196483"/>
            <a:ext cx="7266041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000" dirty="0">
                <a:latin typeface="Kristen ITC" panose="03050502040202030202" pitchFamily="66" charset="0"/>
              </a:rPr>
              <a:t>Beth wyt ti’n hoffi wneud Dad?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Dw i’n hoffi </a:t>
            </a:r>
            <a:r>
              <a:rPr lang="cy-GB" sz="2000" u="sng" dirty="0">
                <a:latin typeface="Kristen ITC" panose="03050502040202030202" pitchFamily="66" charset="0"/>
              </a:rPr>
              <a:t>tyfu llysiau </a:t>
            </a:r>
            <a:r>
              <a:rPr lang="cy-GB" sz="2000" dirty="0">
                <a:latin typeface="Kristen ITC" panose="03050502040202030202" pitchFamily="66" charset="0"/>
              </a:rPr>
              <a:t>yn yr ardd achos maen nhw’n flasus. Beth amdanat ti?</a:t>
            </a:r>
            <a:endParaRPr lang="cy-GB" sz="2000" u="sng" dirty="0">
              <a:latin typeface="Kristen ITC" panose="03050502040202030202" pitchFamily="66" charset="0"/>
            </a:endParaRP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Dw i’n mwynhau </a:t>
            </a:r>
            <a:r>
              <a:rPr lang="cy-GB" sz="2000" u="sng" dirty="0">
                <a:latin typeface="Kristen ITC" panose="03050502040202030202" pitchFamily="66" charset="0"/>
              </a:rPr>
              <a:t>chwarae ar y cyfrifiadur </a:t>
            </a:r>
            <a:r>
              <a:rPr lang="cy-GB" sz="2000" dirty="0">
                <a:latin typeface="Kristen ITC" panose="03050502040202030202" pitchFamily="66" charset="0"/>
              </a:rPr>
              <a:t>achos mae’n gyffrous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Beth arall wyt ti’n mwynhau wneud?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Dw i’n mwynhau </a:t>
            </a:r>
            <a:r>
              <a:rPr lang="cy-GB" sz="2000" u="sng" dirty="0">
                <a:latin typeface="Kristen ITC" panose="03050502040202030202" pitchFamily="66" charset="0"/>
              </a:rPr>
              <a:t>reidio beic </a:t>
            </a:r>
            <a:r>
              <a:rPr lang="cy-GB" sz="2000" dirty="0">
                <a:latin typeface="Kristen ITC" panose="03050502040202030202" pitchFamily="66" charset="0"/>
              </a:rPr>
              <a:t>efo ti a Mam achos mae’n hwyl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Pwy sy’n gallu reidio beic yn gyflym?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Fi wrth gwrs!</a:t>
            </a:r>
          </a:p>
          <a:p>
            <a:endParaRPr lang="cy-GB" sz="2000" dirty="0">
              <a:latin typeface="Kristen ITC" panose="03050502040202030202" pitchFamily="66" charset="0"/>
            </a:endParaRPr>
          </a:p>
        </p:txBody>
      </p:sp>
      <p:sp>
        <p:nvSpPr>
          <p:cNvPr id="9" name="5-Point Star 8"/>
          <p:cNvSpPr/>
          <p:nvPr/>
        </p:nvSpPr>
        <p:spPr>
          <a:xfrm>
            <a:off x="1083031" y="2716227"/>
            <a:ext cx="427704" cy="42770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5-Point Star 9"/>
          <p:cNvSpPr/>
          <p:nvPr/>
        </p:nvSpPr>
        <p:spPr>
          <a:xfrm>
            <a:off x="1079269" y="1217304"/>
            <a:ext cx="427704" cy="42770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Heart 11"/>
          <p:cNvSpPr/>
          <p:nvPr/>
        </p:nvSpPr>
        <p:spPr>
          <a:xfrm>
            <a:off x="1113656" y="3673530"/>
            <a:ext cx="353961" cy="276821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Heart 12"/>
          <p:cNvSpPr/>
          <p:nvPr/>
        </p:nvSpPr>
        <p:spPr>
          <a:xfrm>
            <a:off x="1127353" y="1909807"/>
            <a:ext cx="353961" cy="276821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8706170" y="2199979"/>
            <a:ext cx="302037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What do you like doing Dad?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I like growing veg in the garden because they’re tasty. What about you?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I enjoy playing games on the computer because it’s exciting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What else do you enjoy doing?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I enjoy bike riding with you and Mum because it’s fun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Who can ride a bike fast?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Me of course!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</p:txBody>
      </p:sp>
      <p:sp>
        <p:nvSpPr>
          <p:cNvPr id="14" name="Heart 13"/>
          <p:cNvSpPr/>
          <p:nvPr/>
        </p:nvSpPr>
        <p:spPr>
          <a:xfrm>
            <a:off x="1078552" y="5178579"/>
            <a:ext cx="353961" cy="276821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5-Point Star 14"/>
          <p:cNvSpPr/>
          <p:nvPr/>
        </p:nvSpPr>
        <p:spPr>
          <a:xfrm>
            <a:off x="1046159" y="4179102"/>
            <a:ext cx="427704" cy="42770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5-Point Star 17"/>
          <p:cNvSpPr/>
          <p:nvPr/>
        </p:nvSpPr>
        <p:spPr>
          <a:xfrm>
            <a:off x="1076785" y="5700640"/>
            <a:ext cx="427704" cy="42770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6356" y="1101607"/>
            <a:ext cx="1044072" cy="1007651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325033" y="334075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858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79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57201" y="368710"/>
            <a:ext cx="11371006" cy="6061587"/>
          </a:xfrm>
          <a:prstGeom prst="roundRect">
            <a:avLst/>
          </a:prstGeom>
          <a:noFill/>
          <a:ln w="139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163833" y="591244"/>
            <a:ext cx="104553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Kristen ITC" panose="03050502040202030202" pitchFamily="66" charset="0"/>
              </a:rPr>
              <a:t>Cadw’n</a:t>
            </a:r>
            <a:r>
              <a:rPr lang="en-GB" dirty="0">
                <a:latin typeface="Kristen ITC" panose="03050502040202030202" pitchFamily="66" charset="0"/>
              </a:rPr>
              <a:t> </a:t>
            </a:r>
            <a:r>
              <a:rPr lang="en-GB" dirty="0" err="1">
                <a:latin typeface="Kristen ITC" panose="03050502040202030202" pitchFamily="66" charset="0"/>
              </a:rPr>
              <a:t>heini</a:t>
            </a:r>
            <a:r>
              <a:rPr lang="en-GB" dirty="0">
                <a:latin typeface="Kristen ITC" panose="03050502040202030202" pitchFamily="66" charset="0"/>
              </a:rPr>
              <a:t> – </a:t>
            </a:r>
            <a:r>
              <a:rPr lang="en-GB" dirty="0">
                <a:solidFill>
                  <a:srgbClr val="FF0000"/>
                </a:solidFill>
                <a:latin typeface="Kristen ITC" panose="03050502040202030202" pitchFamily="66" charset="0"/>
              </a:rPr>
              <a:t>keeping fit</a:t>
            </a:r>
          </a:p>
          <a:p>
            <a:r>
              <a:rPr lang="en-GB" dirty="0">
                <a:solidFill>
                  <a:srgbClr val="FF0000"/>
                </a:solidFill>
                <a:latin typeface="Kristen ITC" panose="03050502040202030202" pitchFamily="66" charset="0"/>
              </a:rPr>
              <a:t>Practise your Cymraeg with a partner!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753588" y="1645008"/>
            <a:ext cx="7266041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000" dirty="0">
                <a:latin typeface="Kristen ITC" panose="03050502040202030202" pitchFamily="66" charset="0"/>
              </a:rPr>
              <a:t>Mae’n amser cadw’n heini efo Joe </a:t>
            </a:r>
            <a:r>
              <a:rPr lang="cy-GB" sz="2000" dirty="0" err="1">
                <a:latin typeface="Kristen ITC" panose="03050502040202030202" pitchFamily="66" charset="0"/>
              </a:rPr>
              <a:t>Wicks</a:t>
            </a:r>
            <a:r>
              <a:rPr lang="cy-GB" sz="2000" dirty="0">
                <a:latin typeface="Kristen ITC" panose="03050502040202030202" pitchFamily="66" charset="0"/>
              </a:rPr>
              <a:t>. Wyt ti’n barod?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Nag ydw. Mae’n well gen i eistedd ar y soffa.</a:t>
            </a:r>
            <a:endParaRPr lang="cy-GB" sz="2000" u="sng" dirty="0">
              <a:latin typeface="Kristen ITC" panose="03050502040202030202" pitchFamily="66" charset="0"/>
            </a:endParaRP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Paid â bod yn wirion. Dos i nôl dy </a:t>
            </a:r>
            <a:r>
              <a:rPr lang="cy-GB" sz="2000" dirty="0" err="1">
                <a:latin typeface="Kristen ITC" panose="03050502040202030202" pitchFamily="66" charset="0"/>
              </a:rPr>
              <a:t>dreinyrs</a:t>
            </a:r>
            <a:r>
              <a:rPr lang="cy-GB" sz="2000" dirty="0">
                <a:latin typeface="Kristen ITC" panose="03050502040202030202" pitchFamily="66" charset="0"/>
              </a:rPr>
              <a:t>. </a:t>
            </a:r>
          </a:p>
          <a:p>
            <a:r>
              <a:rPr lang="cy-GB" sz="2000" dirty="0">
                <a:latin typeface="Kristen ITC" panose="03050502040202030202" pitchFamily="66" charset="0"/>
              </a:rPr>
              <a:t>Mae’n bwysig cadw’n heini.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Dw i’n barod. Dw i’n gwisgo crys t, </a:t>
            </a:r>
            <a:r>
              <a:rPr lang="cy-GB" sz="2000" dirty="0" err="1">
                <a:latin typeface="Kristen ITC" panose="03050502040202030202" pitchFamily="66" charset="0"/>
              </a:rPr>
              <a:t>siorts</a:t>
            </a:r>
            <a:r>
              <a:rPr lang="cy-GB" sz="2000" dirty="0">
                <a:latin typeface="Kristen ITC" panose="03050502040202030202" pitchFamily="66" charset="0"/>
              </a:rPr>
              <a:t> a </a:t>
            </a:r>
            <a:r>
              <a:rPr lang="cy-GB" sz="2000" dirty="0" err="1">
                <a:latin typeface="Kristen ITC" panose="03050502040202030202" pitchFamily="66" charset="0"/>
              </a:rPr>
              <a:t>treinyrs</a:t>
            </a:r>
            <a:r>
              <a:rPr lang="cy-GB" sz="2000" dirty="0">
                <a:latin typeface="Kristen ITC" panose="03050502040202030202" pitchFamily="66" charset="0"/>
              </a:rPr>
              <a:t>.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>
                <a:latin typeface="Kristen ITC" panose="03050502040202030202" pitchFamily="66" charset="0"/>
              </a:rPr>
              <a:t>Gwych! Deg naid seren! I </a:t>
            </a:r>
            <a:r>
              <a:rPr lang="cy-GB" sz="2000">
                <a:latin typeface="Kristen ITC" panose="03050502040202030202" pitchFamily="66" charset="0"/>
              </a:rPr>
              <a:t>ffwrdd â </a:t>
            </a:r>
            <a:r>
              <a:rPr lang="cy-GB" sz="2000" dirty="0">
                <a:latin typeface="Kristen ITC" panose="03050502040202030202" pitchFamily="66" charset="0"/>
              </a:rPr>
              <a:t>ni!</a:t>
            </a:r>
          </a:p>
          <a:p>
            <a:endParaRPr lang="cy-GB" sz="2000" dirty="0">
              <a:latin typeface="Kristen ITC" panose="03050502040202030202" pitchFamily="66" charset="0"/>
            </a:endParaRPr>
          </a:p>
          <a:p>
            <a:r>
              <a:rPr lang="cy-GB" sz="2000" dirty="0" err="1">
                <a:latin typeface="Kristen ITC" panose="03050502040202030202" pitchFamily="66" charset="0"/>
              </a:rPr>
              <a:t>Nefi</a:t>
            </a:r>
            <a:r>
              <a:rPr lang="cy-GB" sz="2000" dirty="0">
                <a:latin typeface="Kristen ITC" panose="03050502040202030202" pitchFamily="66" charset="0"/>
              </a:rPr>
              <a:t> wen! Dw i wedi blino yn barod.</a:t>
            </a:r>
          </a:p>
          <a:p>
            <a:endParaRPr lang="cy-GB" sz="2000" dirty="0">
              <a:latin typeface="Kristen ITC" panose="03050502040202030202" pitchFamily="66" charset="0"/>
            </a:endParaRPr>
          </a:p>
        </p:txBody>
      </p:sp>
      <p:sp>
        <p:nvSpPr>
          <p:cNvPr id="9" name="5-Point Star 8"/>
          <p:cNvSpPr/>
          <p:nvPr/>
        </p:nvSpPr>
        <p:spPr>
          <a:xfrm>
            <a:off x="1200226" y="2216817"/>
            <a:ext cx="427704" cy="42770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5-Point Star 9"/>
          <p:cNvSpPr/>
          <p:nvPr/>
        </p:nvSpPr>
        <p:spPr>
          <a:xfrm>
            <a:off x="1214698" y="4912906"/>
            <a:ext cx="427704" cy="42770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Heart 11"/>
          <p:cNvSpPr/>
          <p:nvPr/>
        </p:nvSpPr>
        <p:spPr>
          <a:xfrm>
            <a:off x="1273969" y="2970319"/>
            <a:ext cx="353961" cy="276821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Heart 12"/>
          <p:cNvSpPr/>
          <p:nvPr/>
        </p:nvSpPr>
        <p:spPr>
          <a:xfrm>
            <a:off x="1275077" y="1749742"/>
            <a:ext cx="353961" cy="276821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8598840" y="2556094"/>
            <a:ext cx="3020372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It’s time to keep fit with Joe Wicks. Are you ready?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No. I prefer to sit on the sofa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Don’t be silly. Go and fetch your trainers. It’s important to keep fit.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I’m ready. I’m wearing a t shirt, shorts and trainers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Super! Ten star jumps!  Off we go!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Kristen ITC" panose="03050502040202030202" pitchFamily="66" charset="0"/>
              </a:rPr>
              <a:t>Gracious me! I’m tired already.</a:t>
            </a:r>
          </a:p>
          <a:p>
            <a:endParaRPr lang="en-GB" sz="1400" dirty="0">
              <a:solidFill>
                <a:srgbClr val="FF0000"/>
              </a:solidFill>
              <a:latin typeface="Kristen ITC" panose="03050502040202030202" pitchFamily="66" charset="0"/>
            </a:endParaRPr>
          </a:p>
        </p:txBody>
      </p:sp>
      <p:sp>
        <p:nvSpPr>
          <p:cNvPr id="14" name="Heart 13"/>
          <p:cNvSpPr/>
          <p:nvPr/>
        </p:nvSpPr>
        <p:spPr>
          <a:xfrm>
            <a:off x="1230617" y="4433531"/>
            <a:ext cx="353961" cy="276821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5-Point Star 14"/>
          <p:cNvSpPr/>
          <p:nvPr/>
        </p:nvSpPr>
        <p:spPr>
          <a:xfrm>
            <a:off x="1163833" y="3695689"/>
            <a:ext cx="427704" cy="42770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805"/>
          <a:stretch/>
        </p:blipFill>
        <p:spPr>
          <a:xfrm>
            <a:off x="9496141" y="711319"/>
            <a:ext cx="1225770" cy="145994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599935" y="278990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510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89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E0A27A55-C6CF-4CC1-BC19-A2F5E9D75B9E}" vid="{546F1467-899E-4687-B934-16050F87822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1903</TotalTime>
  <Words>1335</Words>
  <Application>Microsoft Office PowerPoint</Application>
  <PresentationFormat>Widescreen</PresentationFormat>
  <Paragraphs>266</Paragraphs>
  <Slides>10</Slides>
  <Notes>10</Notes>
  <HiddenSlides>0</HiddenSlides>
  <MMClips>9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Kristen ITC</vt:lpstr>
      <vt:lpstr>Trebuchet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Conwy County Borough Council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Diane Evans</dc:creator>
  <cp:lastModifiedBy>Gareth Williams</cp:lastModifiedBy>
  <cp:revision>35</cp:revision>
  <dcterms:created xsi:type="dcterms:W3CDTF">2020-04-20T09:52:31Z</dcterms:created>
  <dcterms:modified xsi:type="dcterms:W3CDTF">2020-05-05T20:30:21Z</dcterms:modified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SW-DOC-ID">
    <vt:lpwstr>2e4a88b2b43e4ef5b172d4e7c21cd6a9</vt:lpwstr>
  </property>
  <property fmtid="{D5CDD505-2E9C-101B-9397-08002B2CF9AE}" pid="3" name="SW-CACHED-DLP-SCORE">
    <vt:lpwstr/>
  </property>
  <property fmtid="{D5CDD505-2E9C-101B-9397-08002B2CF9AE}" pid="4" name="SW-CACHED-CLASSIFICATION-ID">
    <vt:lpwstr/>
  </property>
  <property fmtid="{D5CDD505-2E9C-101B-9397-08002B2CF9AE}" pid="5" name="SW-CLASSIFICATION-ID">
    <vt:lpwstr>OfficialLabel</vt:lpwstr>
  </property>
  <property fmtid="{D5CDD505-2E9C-101B-9397-08002B2CF9AE}" pid="6" name="SW-CLASSIFIED-BY">
    <vt:lpwstr>diane.evans@conwy.gov.uk</vt:lpwstr>
  </property>
  <property fmtid="{D5CDD505-2E9C-101B-9397-08002B2CF9AE}" pid="7" name="SW-CLASSIFICATION-DATE">
    <vt:lpwstr>2020-04-20T16:34:35.0361273Z</vt:lpwstr>
  </property>
  <property fmtid="{D5CDD505-2E9C-101B-9397-08002B2CF9AE}" pid="8" name="SW-META-DATA">
    <vt:lpwstr>!!!EGSTAMP:6153e670-182e-4ac4-86db-6bc520f0a05b:OfficialLabel;S=0;DESCRIPTION=Non-Sensitive!!!</vt:lpwstr>
  </property>
  <property fmtid="{D5CDD505-2E9C-101B-9397-08002B2CF9AE}" pid="9" name="SW-CLASSIFY-HEADER">
    <vt:lpwstr/>
  </property>
  <property fmtid="{D5CDD505-2E9C-101B-9397-08002B2CF9AE}" pid="10" name="SW-CLASSIFY-FOOTER">
    <vt:lpwstr/>
  </property>
  <property fmtid="{D5CDD505-2E9C-101B-9397-08002B2CF9AE}" pid="11" name="SW-CLASSIFY-WATERMARK">
    <vt:lpwstr/>
  </property>
  <property fmtid="{D5CDD505-2E9C-101B-9397-08002B2CF9AE}" pid="12" name="SW-FINGERPRINT">
    <vt:lpwstr>GwRGdiPmD4b3BsybKcbEX2HQplF++wVepsJAGD92O7M=</vt:lpwstr>
  </property>
</Properties>
</file>